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26"/>
  </p:notesMasterIdLst>
  <p:sldIdLst>
    <p:sldId id="256" r:id="rId2"/>
    <p:sldId id="274" r:id="rId3"/>
    <p:sldId id="259" r:id="rId4"/>
    <p:sldId id="260" r:id="rId5"/>
    <p:sldId id="257" r:id="rId6"/>
    <p:sldId id="258" r:id="rId7"/>
    <p:sldId id="261" r:id="rId8"/>
    <p:sldId id="262" r:id="rId9"/>
    <p:sldId id="277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8" r:id="rId20"/>
    <p:sldId id="279" r:id="rId21"/>
    <p:sldId id="272" r:id="rId22"/>
    <p:sldId id="273" r:id="rId23"/>
    <p:sldId id="276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65E4A-1A25-E040-8073-2ED9A20634A5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0DAA8-C455-0443-AC8A-8FC341726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Biological Sciences: Recommended</a:t>
            </a:r>
            <a:r>
              <a:rPr lang="en-US" b="1" baseline="0" dirty="0" smtClean="0"/>
              <a:t> Courses</a:t>
            </a:r>
          </a:p>
          <a:p>
            <a:pPr marL="171450" indent="-171450">
              <a:buFont typeface="Arial"/>
              <a:buChar char="•"/>
            </a:pPr>
            <a:r>
              <a:rPr lang="en-US" b="0" dirty="0" smtClean="0"/>
              <a:t>Biolog</a:t>
            </a:r>
            <a:r>
              <a:rPr lang="en-US" b="0" baseline="0" dirty="0" smtClean="0"/>
              <a:t>y or Zoology (lecture and lab)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Human Anatomy and/or Histology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Human Physiology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Microbiology/Immunology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Cell Biology Lecture</a:t>
            </a:r>
          </a:p>
          <a:p>
            <a:pPr marL="171450" indent="-171450">
              <a:buFont typeface="Arial"/>
              <a:buChar char="•"/>
            </a:pPr>
            <a:endParaRPr lang="en-US" b="0" baseline="0" dirty="0" smtClean="0"/>
          </a:p>
          <a:p>
            <a:pPr marL="0" indent="0">
              <a:buFont typeface="Arial"/>
              <a:buNone/>
            </a:pPr>
            <a:r>
              <a:rPr lang="en-US" b="1" baseline="0" dirty="0" smtClean="0"/>
              <a:t>Chemistry: Recommended Courses</a:t>
            </a:r>
          </a:p>
          <a:p>
            <a:pPr marL="171450" indent="-171450">
              <a:buFont typeface="Arial"/>
              <a:buChar char="•"/>
            </a:pPr>
            <a:r>
              <a:rPr lang="en-US" b="0" dirty="0" smtClean="0"/>
              <a:t>General Chemistry or Inorganic</a:t>
            </a:r>
            <a:r>
              <a:rPr lang="en-US" b="0" baseline="0" dirty="0" smtClean="0"/>
              <a:t> Chemistry </a:t>
            </a:r>
            <a:r>
              <a:rPr lang="en-US" b="0" dirty="0" smtClean="0"/>
              <a:t>(lecture</a:t>
            </a:r>
            <a:r>
              <a:rPr lang="en-US" b="0" baseline="0" dirty="0" smtClean="0"/>
              <a:t> and lab)</a:t>
            </a:r>
            <a:endParaRPr lang="en-US" b="0" dirty="0" smtClean="0"/>
          </a:p>
          <a:p>
            <a:pPr marL="171450" indent="-171450">
              <a:buFont typeface="Arial"/>
              <a:buChar char="•"/>
            </a:pPr>
            <a:r>
              <a:rPr lang="en-US" b="0" dirty="0" smtClean="0"/>
              <a:t>Organic</a:t>
            </a:r>
            <a:r>
              <a:rPr lang="en-US" b="0" baseline="0" dirty="0" smtClean="0"/>
              <a:t> Chemistry (lecture and lab)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Biochemistry Lecture</a:t>
            </a:r>
          </a:p>
          <a:p>
            <a:pPr marL="171450" indent="-171450">
              <a:buFont typeface="Arial"/>
              <a:buChar char="•"/>
            </a:pPr>
            <a:endParaRPr lang="en-US" b="0" baseline="0" dirty="0" smtClean="0"/>
          </a:p>
          <a:p>
            <a:pPr marL="0" indent="0">
              <a:buFont typeface="Arial"/>
              <a:buNone/>
            </a:pPr>
            <a:r>
              <a:rPr lang="en-US" b="1" baseline="0" dirty="0" smtClean="0"/>
              <a:t>Physics: 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General Physics (lecture and lab)</a:t>
            </a:r>
          </a:p>
          <a:p>
            <a:pPr marL="171450" indent="-171450">
              <a:buFont typeface="Arial"/>
              <a:buChar char="•"/>
            </a:pPr>
            <a:endParaRPr lang="en-US" b="0" baseline="0" dirty="0" smtClean="0"/>
          </a:p>
          <a:p>
            <a:pPr marL="0" indent="0">
              <a:buFont typeface="Arial"/>
              <a:buNone/>
            </a:pPr>
            <a:r>
              <a:rPr lang="en-US" b="1" baseline="0" dirty="0" smtClean="0"/>
              <a:t>Social Sciences: Recommended Courses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Psychology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Sociology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Anthropology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Communication Studies</a:t>
            </a:r>
          </a:p>
          <a:p>
            <a:pPr marL="0" indent="0">
              <a:buFont typeface="Arial"/>
              <a:buNone/>
            </a:pPr>
            <a:endParaRPr lang="en-US" b="0" baseline="0" dirty="0" smtClean="0"/>
          </a:p>
          <a:p>
            <a:pPr marL="0" indent="0">
              <a:buFont typeface="Arial"/>
              <a:buNone/>
            </a:pPr>
            <a:r>
              <a:rPr lang="en-US" b="1" baseline="0" dirty="0" smtClean="0"/>
              <a:t>Humanities: Recommended Courses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English composition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Literature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Philosophy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History</a:t>
            </a:r>
          </a:p>
          <a:p>
            <a:pPr marL="171450" indent="-171450">
              <a:buFont typeface="Arial"/>
              <a:buChar char="•"/>
            </a:pPr>
            <a:r>
              <a:rPr lang="en-US" b="0" baseline="0" dirty="0" smtClean="0"/>
              <a:t>Foreign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0DAA8-C455-0443-AC8A-8FC341726D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average entrance GPA of 2013 DDS class is 3.59. 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This only includes students matriculating immediately from undergrad. (77 students)</a:t>
            </a:r>
          </a:p>
          <a:p>
            <a:pPr marL="0" indent="0">
              <a:buFont typeface="Arial"/>
              <a:buNone/>
            </a:pPr>
            <a:endParaRPr lang="en-US" baseline="0" dirty="0" smtClean="0"/>
          </a:p>
          <a:p>
            <a:pPr marL="0" indent="0">
              <a:buFont typeface="Arial"/>
              <a:buNone/>
            </a:pPr>
            <a:r>
              <a:rPr lang="en-US" baseline="0" dirty="0" smtClean="0"/>
              <a:t>Average Overall GPA and Science GPA are lower because includes students who completed masters programs post-graduation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0DAA8-C455-0443-AC8A-8FC341726D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28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By mutual relationship</a:t>
            </a:r>
            <a:r>
              <a:rPr lang="en-US" baseline="0" dirty="0" smtClean="0"/>
              <a:t>, we mean that the interviewer is determining whether or not he/she thinks you are a good fit for the school and you are choosing whether or not you can see yourself in the school. You are both trying to impress each other.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0DAA8-C455-0443-AC8A-8FC341726D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3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CBF4392-E67A-4B4F-ABD5-30C21111B029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7E8BEA43-9547-2141-9B6C-6446095DF8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  <p:sldLayoutId id="2147483704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hoyt@iu.edu" TargetMode="External"/><Relationship Id="rId2" Type="http://schemas.openxmlformats.org/officeDocument/2006/relationships/hyperlink" Target="mailto:jlbertol@i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Dental School Admissions Process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Mackenzie Kelley, D3 Student: mackelle@iu.edu    </a:t>
            </a:r>
            <a:endParaRPr lang="en-US" dirty="0" smtClean="0"/>
          </a:p>
          <a:p>
            <a:r>
              <a:rPr lang="en-US" dirty="0" smtClean="0"/>
              <a:t>Julie Bertolet, D1 Student: </a:t>
            </a:r>
            <a:r>
              <a:rPr lang="en-US" b="1" dirty="0" smtClean="0">
                <a:hlinkClick r:id="rId2"/>
              </a:rPr>
              <a:t>jlbertol@iu.edu</a:t>
            </a:r>
            <a:endParaRPr lang="en-US" b="1" dirty="0" smtClean="0"/>
          </a:p>
          <a:p>
            <a:r>
              <a:rPr lang="en-US" dirty="0" smtClean="0"/>
              <a:t>Philip Hoyt D2 student</a:t>
            </a:r>
            <a:r>
              <a:rPr lang="en-US" smtClean="0"/>
              <a:t>: </a:t>
            </a:r>
            <a:r>
              <a:rPr lang="en-US" smtClean="0">
                <a:hlinkClick r:id="rId3"/>
              </a:rPr>
              <a:t>phoyt@iu.edu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90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Academics</a:t>
            </a:r>
          </a:p>
          <a:p>
            <a:r>
              <a:rPr lang="en-US" b="1" dirty="0" smtClean="0"/>
              <a:t>Community Involvement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Manual Dexterity</a:t>
            </a:r>
          </a:p>
          <a:p>
            <a:r>
              <a:rPr lang="en-US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04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Dental schools look for well rounded applicants who show desire to help the community</a:t>
            </a:r>
          </a:p>
          <a:p>
            <a:r>
              <a:rPr lang="en-US" dirty="0" smtClean="0"/>
              <a:t>Volunteer service </a:t>
            </a:r>
            <a:r>
              <a:rPr lang="en-US" b="1" dirty="0" smtClean="0"/>
              <a:t>does not</a:t>
            </a:r>
            <a:r>
              <a:rPr lang="en-US" dirty="0" smtClean="0"/>
              <a:t> have to be dental related</a:t>
            </a:r>
          </a:p>
          <a:p>
            <a:r>
              <a:rPr lang="en-US" b="1" dirty="0" smtClean="0"/>
              <a:t>Examples:</a:t>
            </a:r>
            <a:r>
              <a:rPr lang="en-US" dirty="0" smtClean="0"/>
              <a:t> Big Brother Big Sister, Boys and Girls Club, </a:t>
            </a:r>
            <a:r>
              <a:rPr lang="en-US" dirty="0" err="1" smtClean="0"/>
              <a:t>Middleway</a:t>
            </a:r>
            <a:r>
              <a:rPr lang="en-US" dirty="0" smtClean="0"/>
              <a:t> House, Hoosier Hills Food Bank</a:t>
            </a:r>
          </a:p>
          <a:p>
            <a:r>
              <a:rPr lang="en-US" b="1" dirty="0" smtClean="0"/>
              <a:t>**Advice: </a:t>
            </a:r>
            <a:r>
              <a:rPr lang="en-US" dirty="0" smtClean="0"/>
              <a:t>find something you love to do. Interviewers can see passion. 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609402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Academics</a:t>
            </a:r>
          </a:p>
          <a:p>
            <a:r>
              <a:rPr lang="en-US" dirty="0" smtClean="0"/>
              <a:t>Community Involvement</a:t>
            </a:r>
          </a:p>
          <a:p>
            <a:r>
              <a:rPr lang="en-US" b="1" dirty="0" smtClean="0"/>
              <a:t>Leadership</a:t>
            </a:r>
          </a:p>
          <a:p>
            <a:r>
              <a:rPr lang="en-US" dirty="0" smtClean="0"/>
              <a:t>Manual Dexterity</a:t>
            </a:r>
          </a:p>
          <a:p>
            <a:r>
              <a:rPr lang="en-US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254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Myth: </a:t>
            </a:r>
            <a:r>
              <a:rPr lang="en-US" dirty="0" smtClean="0"/>
              <a:t>You must be involved in many clubs/organizations in order to be an attractive candidate for dental school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Fact: </a:t>
            </a:r>
            <a:r>
              <a:rPr lang="en-US" dirty="0" smtClean="0"/>
              <a:t>Dental schools prefer that you choose </a:t>
            </a:r>
            <a:r>
              <a:rPr lang="en-US" b="1" dirty="0" smtClean="0"/>
              <a:t>1 or 2 organizations</a:t>
            </a:r>
            <a:r>
              <a:rPr lang="en-US" dirty="0" smtClean="0"/>
              <a:t> to be actively involved in.</a:t>
            </a:r>
          </a:p>
          <a:p>
            <a:pPr lvl="1"/>
            <a:r>
              <a:rPr lang="en-US" dirty="0" smtClean="0"/>
              <a:t>KEY* = </a:t>
            </a:r>
            <a:r>
              <a:rPr lang="en-US" b="1" dirty="0" smtClean="0"/>
              <a:t>active </a:t>
            </a:r>
            <a:r>
              <a:rPr lang="en-US" dirty="0" smtClean="0"/>
              <a:t>involvement </a:t>
            </a:r>
          </a:p>
          <a:p>
            <a:pPr lvl="1"/>
            <a:r>
              <a:rPr lang="en-US" dirty="0" smtClean="0"/>
              <a:t>Just going to meetings and some events </a:t>
            </a:r>
            <a:r>
              <a:rPr lang="en-US" b="1" dirty="0" smtClean="0"/>
              <a:t>(passive</a:t>
            </a:r>
            <a:r>
              <a:rPr lang="en-US" dirty="0" smtClean="0"/>
              <a:t> involvement) is not sufficient, interviewers can tell if this is you. </a:t>
            </a:r>
          </a:p>
        </p:txBody>
      </p:sp>
    </p:spTree>
    <p:extLst>
      <p:ext uri="{BB962C8B-B14F-4D97-AF65-F5344CB8AC3E}">
        <p14:creationId xmlns:p14="http://schemas.microsoft.com/office/powerpoint/2010/main" val="119813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Leadership…not just a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time that you can learn valuable life skills</a:t>
            </a:r>
          </a:p>
          <a:p>
            <a:pPr lvl="1"/>
            <a:r>
              <a:rPr lang="en-US" b="1" dirty="0" smtClean="0"/>
              <a:t>Networking</a:t>
            </a:r>
          </a:p>
          <a:p>
            <a:pPr lvl="1"/>
            <a:r>
              <a:rPr lang="en-US" b="1" dirty="0" smtClean="0"/>
              <a:t>Communication</a:t>
            </a:r>
          </a:p>
          <a:p>
            <a:pPr lvl="1"/>
            <a:r>
              <a:rPr lang="en-US" b="1" dirty="0" smtClean="0"/>
              <a:t>Professionalism</a:t>
            </a:r>
          </a:p>
          <a:p>
            <a:pPr lvl="1"/>
            <a:r>
              <a:rPr lang="en-US" b="1" dirty="0" smtClean="0"/>
              <a:t>Event planning</a:t>
            </a:r>
          </a:p>
          <a:p>
            <a:pPr lvl="1"/>
            <a:r>
              <a:rPr lang="en-US" b="1" dirty="0" smtClean="0"/>
              <a:t>Working as part of a team</a:t>
            </a:r>
            <a:endParaRPr lang="en-US" b="1" dirty="0"/>
          </a:p>
          <a:p>
            <a:r>
              <a:rPr lang="en-US" dirty="0" smtClean="0"/>
              <a:t>All of these skills are </a:t>
            </a:r>
            <a:r>
              <a:rPr lang="en-US" b="1" dirty="0" smtClean="0"/>
              <a:t>essential</a:t>
            </a:r>
            <a:r>
              <a:rPr lang="en-US" dirty="0" smtClean="0"/>
              <a:t> in dental school, get a head start!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47870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Academics</a:t>
            </a:r>
          </a:p>
          <a:p>
            <a:r>
              <a:rPr lang="en-US" dirty="0" smtClean="0"/>
              <a:t>Community Involvement</a:t>
            </a:r>
          </a:p>
          <a:p>
            <a:r>
              <a:rPr lang="en-US" dirty="0" smtClean="0"/>
              <a:t>Leadership</a:t>
            </a:r>
          </a:p>
          <a:p>
            <a:r>
              <a:rPr lang="en-US" b="1" dirty="0" smtClean="0"/>
              <a:t>Manual Dexterity</a:t>
            </a:r>
          </a:p>
          <a:p>
            <a:r>
              <a:rPr lang="en-US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00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Dexterity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to work skillfully with your hands</a:t>
            </a:r>
          </a:p>
          <a:p>
            <a:r>
              <a:rPr lang="en-US" b="1" dirty="0" smtClean="0"/>
              <a:t>Important: </a:t>
            </a:r>
            <a:r>
              <a:rPr lang="en-US" dirty="0"/>
              <a:t>t</a:t>
            </a:r>
            <a:r>
              <a:rPr lang="en-US" dirty="0" smtClean="0"/>
              <a:t>his is for your own benefit</a:t>
            </a:r>
          </a:p>
          <a:p>
            <a:pPr lvl="1"/>
            <a:r>
              <a:rPr lang="en-US" b="1" dirty="0" smtClean="0"/>
              <a:t>Arts, crafts: </a:t>
            </a:r>
            <a:r>
              <a:rPr lang="en-US" dirty="0" smtClean="0"/>
              <a:t>painting, knitting, wood-working, ceramics, jewelry-making</a:t>
            </a:r>
          </a:p>
          <a:p>
            <a:pPr lvl="1"/>
            <a:r>
              <a:rPr lang="en-US" b="1" dirty="0" smtClean="0"/>
              <a:t>Music: </a:t>
            </a:r>
            <a:r>
              <a:rPr lang="en-US" dirty="0" smtClean="0"/>
              <a:t>piano, stringed instruments, etc. </a:t>
            </a:r>
          </a:p>
          <a:p>
            <a:pPr lvl="1"/>
            <a:r>
              <a:rPr lang="en-US" dirty="0" smtClean="0"/>
              <a:t>Gaming</a:t>
            </a:r>
          </a:p>
          <a:p>
            <a:pPr lvl="1"/>
            <a:r>
              <a:rPr lang="en-US" dirty="0" smtClean="0"/>
              <a:t>Many more!</a:t>
            </a:r>
          </a:p>
          <a:p>
            <a:r>
              <a:rPr lang="en-US" dirty="0" smtClean="0"/>
              <a:t>Obtaining these fine motor skills early will help significantly in dental school!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16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Academics</a:t>
            </a:r>
          </a:p>
          <a:p>
            <a:r>
              <a:rPr lang="en-US" dirty="0" smtClean="0"/>
              <a:t>Community Involvement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Manual Dexterity</a:t>
            </a:r>
          </a:p>
          <a:p>
            <a:r>
              <a:rPr lang="en-US" b="1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40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make yourself stand out…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diverse. Be different.</a:t>
            </a:r>
          </a:p>
          <a:p>
            <a:pPr lvl="1"/>
            <a:r>
              <a:rPr lang="en-US" dirty="0" smtClean="0"/>
              <a:t>Know your weaknesses, supplement them with your strengths.</a:t>
            </a:r>
          </a:p>
          <a:p>
            <a:r>
              <a:rPr lang="en-US" dirty="0" smtClean="0"/>
              <a:t>Study abroad</a:t>
            </a:r>
          </a:p>
          <a:p>
            <a:r>
              <a:rPr lang="en-US" dirty="0" smtClean="0"/>
              <a:t>Learn another language </a:t>
            </a:r>
          </a:p>
          <a:p>
            <a:r>
              <a:rPr lang="en-US" dirty="0" smtClean="0"/>
              <a:t>Become involved within the community</a:t>
            </a:r>
          </a:p>
          <a:p>
            <a:r>
              <a:rPr lang="en-US" dirty="0" smtClean="0"/>
              <a:t>Research</a:t>
            </a:r>
          </a:p>
          <a:p>
            <a:r>
              <a:rPr lang="en-US" b="1" dirty="0" smtClean="0"/>
              <a:t>Find a passion</a:t>
            </a:r>
            <a:endParaRPr lang="en-US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12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AADSAS: </a:t>
            </a:r>
            <a:r>
              <a:rPr lang="en-US" dirty="0" smtClean="0"/>
              <a:t>Associated American Dental Schools Application Service</a:t>
            </a:r>
          </a:p>
          <a:p>
            <a:pPr lvl="1"/>
            <a:r>
              <a:rPr lang="en-US" dirty="0" smtClean="0"/>
              <a:t>Online application, enter </a:t>
            </a:r>
            <a:r>
              <a:rPr lang="en-US" b="1" dirty="0" smtClean="0"/>
              <a:t>all information</a:t>
            </a:r>
            <a:r>
              <a:rPr lang="en-US" dirty="0" smtClean="0"/>
              <a:t> on this site</a:t>
            </a:r>
          </a:p>
          <a:p>
            <a:r>
              <a:rPr lang="en-US" dirty="0" smtClean="0"/>
              <a:t>School decisions posted here</a:t>
            </a:r>
          </a:p>
          <a:p>
            <a:r>
              <a:rPr lang="en-US" dirty="0" smtClean="0"/>
              <a:t>Letters of recommendation processed through AADSAS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6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Indiana University School of Dentistry (IUSD) Class of 2013 applicants: </a:t>
            </a:r>
            <a:r>
              <a:rPr lang="en-US" b="1" dirty="0" smtClean="0"/>
              <a:t>1,412 </a:t>
            </a:r>
          </a:p>
          <a:p>
            <a:pPr lvl="1"/>
            <a:r>
              <a:rPr lang="en-US" dirty="0" smtClean="0"/>
              <a:t>In state: </a:t>
            </a:r>
            <a:r>
              <a:rPr lang="en-US" b="1" dirty="0" smtClean="0"/>
              <a:t>203</a:t>
            </a:r>
          </a:p>
          <a:p>
            <a:pPr lvl="1"/>
            <a:r>
              <a:rPr lang="en-US" dirty="0" smtClean="0"/>
              <a:t>Out of state: </a:t>
            </a:r>
            <a:r>
              <a:rPr lang="en-US" b="1" dirty="0" smtClean="0"/>
              <a:t>1,209</a:t>
            </a:r>
          </a:p>
          <a:p>
            <a:r>
              <a:rPr lang="en-US" dirty="0" smtClean="0"/>
              <a:t>Matriculated applicants</a:t>
            </a:r>
            <a:endParaRPr lang="en-US" b="1" dirty="0"/>
          </a:p>
          <a:p>
            <a:pPr lvl="1"/>
            <a:r>
              <a:rPr lang="en-US" dirty="0"/>
              <a:t>In state: </a:t>
            </a:r>
            <a:r>
              <a:rPr lang="en-US" b="1" dirty="0" smtClean="0"/>
              <a:t>74</a:t>
            </a:r>
          </a:p>
          <a:p>
            <a:pPr lvl="1"/>
            <a:r>
              <a:rPr lang="en-US" dirty="0" smtClean="0"/>
              <a:t>Out of state: </a:t>
            </a:r>
            <a:r>
              <a:rPr lang="en-US" b="1" dirty="0" smtClean="0"/>
              <a:t>30</a:t>
            </a:r>
          </a:p>
          <a:p>
            <a:r>
              <a:rPr lang="en-US" dirty="0" smtClean="0"/>
              <a:t>Sex</a:t>
            </a:r>
            <a:endParaRPr lang="en-US" b="1" dirty="0"/>
          </a:p>
          <a:p>
            <a:pPr lvl="1"/>
            <a:r>
              <a:rPr lang="en-US" dirty="0" smtClean="0"/>
              <a:t>Male: </a:t>
            </a:r>
            <a:r>
              <a:rPr lang="en-US" b="1" dirty="0" smtClean="0"/>
              <a:t>48</a:t>
            </a:r>
          </a:p>
          <a:p>
            <a:pPr lvl="1"/>
            <a:r>
              <a:rPr lang="en-US" dirty="0" smtClean="0"/>
              <a:t>Female: </a:t>
            </a:r>
            <a:r>
              <a:rPr lang="en-US" b="1" dirty="0" smtClean="0"/>
              <a:t>56</a:t>
            </a:r>
            <a:endParaRPr lang="en-US" dirty="0"/>
          </a:p>
          <a:p>
            <a:pPr lvl="1"/>
            <a:endParaRPr lang="en-US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8574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Frame of 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Applicants commonly apply during the </a:t>
            </a:r>
            <a:r>
              <a:rPr lang="en-US" b="1" dirty="0" smtClean="0"/>
              <a:t>summer between junior and senior year </a:t>
            </a:r>
            <a:endParaRPr lang="en-US" dirty="0" smtClean="0"/>
          </a:p>
          <a:p>
            <a:r>
              <a:rPr lang="en-US" dirty="0" smtClean="0"/>
              <a:t>AADSAS application opens: </a:t>
            </a:r>
            <a:r>
              <a:rPr lang="en-US" b="1" dirty="0" smtClean="0"/>
              <a:t>early June</a:t>
            </a:r>
          </a:p>
          <a:p>
            <a:pPr lvl="1"/>
            <a:r>
              <a:rPr lang="en-US" b="1" dirty="0" smtClean="0"/>
              <a:t>Get application in ASAP</a:t>
            </a:r>
          </a:p>
          <a:p>
            <a:r>
              <a:rPr lang="en-US" dirty="0" smtClean="0"/>
              <a:t>Interviews begin late September, early October</a:t>
            </a:r>
            <a:endParaRPr lang="en-US" b="1" dirty="0"/>
          </a:p>
          <a:p>
            <a:pPr lvl="1"/>
            <a:r>
              <a:rPr lang="en-US" dirty="0" smtClean="0"/>
              <a:t>Applicants before December: </a:t>
            </a:r>
            <a:r>
              <a:rPr lang="en-US" b="1" dirty="0" smtClean="0"/>
              <a:t>decision December 1</a:t>
            </a:r>
            <a:r>
              <a:rPr lang="en-US" b="1" baseline="30000" dirty="0" smtClean="0"/>
              <a:t>st</a:t>
            </a:r>
            <a:endParaRPr lang="en-US" b="1" dirty="0" smtClean="0"/>
          </a:p>
          <a:p>
            <a:pPr lvl="1"/>
            <a:r>
              <a:rPr lang="en-US" dirty="0" smtClean="0"/>
              <a:t>Applicants after or during December: </a:t>
            </a:r>
            <a:r>
              <a:rPr lang="en-US" b="1" dirty="0" smtClean="0"/>
              <a:t>decision after December 1st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874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you are ready for… THE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a deep breath. </a:t>
            </a:r>
          </a:p>
          <a:p>
            <a:r>
              <a:rPr lang="en-US" b="1" dirty="0" smtClean="0"/>
              <a:t>Preparation</a:t>
            </a:r>
          </a:p>
          <a:p>
            <a:pPr lvl="1"/>
            <a:r>
              <a:rPr lang="en-US" dirty="0" smtClean="0"/>
              <a:t>Practice some sample questions: strengths, weaknesses, leadership experience, what do you do to relax, etc. </a:t>
            </a:r>
          </a:p>
          <a:p>
            <a:pPr lvl="1"/>
            <a:r>
              <a:rPr lang="en-US" dirty="0" smtClean="0"/>
              <a:t>Research the school you are applying to &amp; prepare questions to ask the interviewers</a:t>
            </a:r>
          </a:p>
          <a:p>
            <a:pPr lvl="1"/>
            <a:r>
              <a:rPr lang="en-US" dirty="0" smtClean="0"/>
              <a:t>Practice in front of a mirror, or have someone record you</a:t>
            </a:r>
          </a:p>
          <a:p>
            <a:pPr lvl="1"/>
            <a:r>
              <a:rPr lang="en-US" dirty="0" smtClean="0"/>
              <a:t>Dress business professional</a:t>
            </a:r>
          </a:p>
          <a:p>
            <a:pPr lvl="2"/>
            <a:r>
              <a:rPr lang="en-US" dirty="0" smtClean="0"/>
              <a:t>Ladies: go light on the makeup and lipstick</a:t>
            </a:r>
            <a:endParaRPr lang="en-US" dirty="0"/>
          </a:p>
          <a:p>
            <a:pPr lvl="1"/>
            <a:r>
              <a:rPr lang="en-US" dirty="0" smtClean="0"/>
              <a:t>Get a good nights sleep</a:t>
            </a:r>
            <a:endParaRPr lang="en-US" dirty="0"/>
          </a:p>
          <a:p>
            <a:pPr marL="4572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543020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are ready for… THE INTERVIEW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Words of advice:</a:t>
            </a:r>
          </a:p>
          <a:p>
            <a:pPr lvl="1"/>
            <a:r>
              <a:rPr lang="en-US" dirty="0" smtClean="0"/>
              <a:t>Interviews are a </a:t>
            </a:r>
            <a:r>
              <a:rPr lang="en-US" b="1" dirty="0" smtClean="0"/>
              <a:t>mutual relationship</a:t>
            </a:r>
            <a:r>
              <a:rPr lang="en-US" dirty="0" smtClean="0"/>
              <a:t>: each trying to impress the other</a:t>
            </a:r>
          </a:p>
          <a:p>
            <a:pPr lvl="1"/>
            <a:r>
              <a:rPr lang="en-US" dirty="0" smtClean="0"/>
              <a:t>If you get a curveball, </a:t>
            </a:r>
            <a:r>
              <a:rPr lang="en-US" b="1" dirty="0" smtClean="0"/>
              <a:t>don’t panic.</a:t>
            </a:r>
            <a:endParaRPr lang="en-US" dirty="0" smtClean="0"/>
          </a:p>
          <a:p>
            <a:pPr lvl="1"/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be afraid to ask the interviewer to repeat a question or further elaborate </a:t>
            </a:r>
          </a:p>
          <a:p>
            <a:pPr lvl="1"/>
            <a:r>
              <a:rPr lang="en-US" dirty="0" smtClean="0"/>
              <a:t>Speak slowly, smile!! Let your personality shine. </a:t>
            </a:r>
          </a:p>
          <a:p>
            <a:pPr lvl="1"/>
            <a:r>
              <a:rPr lang="en-US" dirty="0" smtClean="0"/>
              <a:t>When in doubt, use humor. </a:t>
            </a:r>
          </a:p>
        </p:txBody>
      </p:sp>
    </p:spTree>
    <p:extLst>
      <p:ext uri="{BB962C8B-B14F-4D97-AF65-F5344CB8AC3E}">
        <p14:creationId xmlns:p14="http://schemas.microsoft.com/office/powerpoint/2010/main" val="1474745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Contacts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218173"/>
            <a:ext cx="1444573" cy="20213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182040" y="2558054"/>
            <a:ext cx="55478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Dr. Melanie Peterson</a:t>
            </a:r>
          </a:p>
          <a:p>
            <a:r>
              <a:rPr lang="en-US" dirty="0" smtClean="0"/>
              <a:t>Assistant Dean of Admissions and Student Affairs</a:t>
            </a:r>
          </a:p>
          <a:p>
            <a:r>
              <a:rPr lang="en-US" sz="1400" b="1" dirty="0" smtClean="0"/>
              <a:t>Phone: </a:t>
            </a:r>
            <a:r>
              <a:rPr lang="en-US" sz="1400" dirty="0" smtClean="0"/>
              <a:t>(317) 278-8173</a:t>
            </a:r>
          </a:p>
          <a:p>
            <a:r>
              <a:rPr lang="en-US" sz="1400" b="1" dirty="0" smtClean="0"/>
              <a:t>Email: </a:t>
            </a:r>
            <a:r>
              <a:rPr lang="en-US" sz="1400" dirty="0" err="1" smtClean="0"/>
              <a:t>merpete@iu.edu</a:t>
            </a:r>
            <a:endParaRPr lang="en-US" sz="1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576" y="4454234"/>
            <a:ext cx="1579397" cy="22111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57199" y="5008777"/>
            <a:ext cx="63179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Dr. </a:t>
            </a:r>
            <a:r>
              <a:rPr lang="en-US" sz="1600" b="1" dirty="0" err="1" smtClean="0"/>
              <a:t>Pamella</a:t>
            </a:r>
            <a:r>
              <a:rPr lang="en-US" sz="1600" b="1" dirty="0" smtClean="0"/>
              <a:t> Shaw</a:t>
            </a:r>
          </a:p>
          <a:p>
            <a:r>
              <a:rPr lang="en-US" sz="1600" dirty="0" smtClean="0"/>
              <a:t>Associate Dean of the Office of Diversity, Equity, and Inclusion</a:t>
            </a:r>
          </a:p>
          <a:p>
            <a:r>
              <a:rPr lang="en-US" sz="1400" b="1" dirty="0" smtClean="0"/>
              <a:t>Phone: </a:t>
            </a:r>
            <a:r>
              <a:rPr lang="en-US" sz="1400" dirty="0" smtClean="0"/>
              <a:t>(317) 274-6573</a:t>
            </a:r>
          </a:p>
          <a:p>
            <a:r>
              <a:rPr lang="en-US" sz="1400" b="1" dirty="0" smtClean="0"/>
              <a:t>Email: </a:t>
            </a:r>
            <a:r>
              <a:rPr lang="en-US" sz="1400" dirty="0" err="1" smtClean="0"/>
              <a:t>dsdivsty@iupui.edu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964134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574" y="2765305"/>
            <a:ext cx="4789089" cy="35918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8895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Academics</a:t>
            </a:r>
          </a:p>
          <a:p>
            <a:r>
              <a:rPr lang="en-US" dirty="0" smtClean="0"/>
              <a:t>Community Involvement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Manual Dexterity</a:t>
            </a:r>
          </a:p>
          <a:p>
            <a:r>
              <a:rPr lang="en-US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9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dental schools look for in an applicant?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Academics</a:t>
            </a:r>
          </a:p>
          <a:p>
            <a:r>
              <a:rPr lang="en-US" dirty="0" smtClean="0"/>
              <a:t>Community Involvement</a:t>
            </a:r>
          </a:p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Manual Dexterity</a:t>
            </a:r>
          </a:p>
          <a:p>
            <a:r>
              <a:rPr lang="en-US" dirty="0" smtClean="0"/>
              <a:t>Diversity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95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begin…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a major</a:t>
            </a:r>
          </a:p>
          <a:p>
            <a:r>
              <a:rPr lang="en-US" dirty="0" smtClean="0"/>
              <a:t>Familiarize yourself with the prerequisites</a:t>
            </a:r>
          </a:p>
          <a:p>
            <a:r>
              <a:rPr lang="en-US" b="1" dirty="0" smtClean="0"/>
              <a:t>Note: </a:t>
            </a:r>
            <a:r>
              <a:rPr lang="en-US" dirty="0" smtClean="0"/>
              <a:t>prerequisites differ from school to school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22786"/>
              </p:ext>
            </p:extLst>
          </p:nvPr>
        </p:nvGraphicFramePr>
        <p:xfrm>
          <a:off x="1434572" y="4187604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Minimum</a:t>
                      </a:r>
                      <a:r>
                        <a:rPr lang="en-US" baseline="0" dirty="0" smtClean="0"/>
                        <a:t> credit hours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Biological Sciences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credit hours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Chemistry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credit hours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credit hours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Sciences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credit hours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Humanities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credit</a:t>
                      </a:r>
                      <a:r>
                        <a:rPr lang="en-US" baseline="0" dirty="0" smtClean="0"/>
                        <a:t> hours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272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Point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entrance GPA of 2013 DDS class: </a:t>
            </a:r>
            <a:r>
              <a:rPr lang="en-US" b="1" dirty="0" smtClean="0"/>
              <a:t>3.59</a:t>
            </a:r>
          </a:p>
          <a:p>
            <a:r>
              <a:rPr lang="en-US" dirty="0" smtClean="0"/>
              <a:t>Average Overall GPA: </a:t>
            </a:r>
            <a:r>
              <a:rPr lang="en-US" b="1" dirty="0" smtClean="0"/>
              <a:t>3.49</a:t>
            </a:r>
          </a:p>
          <a:p>
            <a:r>
              <a:rPr lang="en-US" dirty="0" smtClean="0"/>
              <a:t>Average Science GPA: </a:t>
            </a:r>
            <a:r>
              <a:rPr lang="en-US" b="1" dirty="0" smtClean="0"/>
              <a:t>3.41</a:t>
            </a:r>
          </a:p>
          <a:p>
            <a:r>
              <a:rPr lang="en-US" dirty="0"/>
              <a:t>This is </a:t>
            </a:r>
            <a:r>
              <a:rPr lang="en-US" b="1" dirty="0"/>
              <a:t>NOT </a:t>
            </a:r>
            <a:r>
              <a:rPr lang="en-US" dirty="0"/>
              <a:t>the most important thing in the </a:t>
            </a:r>
            <a:r>
              <a:rPr lang="en-US" dirty="0" smtClean="0"/>
              <a:t>world</a:t>
            </a:r>
          </a:p>
          <a:p>
            <a:pPr lvl="1"/>
            <a:r>
              <a:rPr lang="en-US" dirty="0" smtClean="0"/>
              <a:t>Completion of a Masters Program helps raise GPA post-graduation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05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Dental Admission Test (DAT)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4</a:t>
            </a:r>
            <a:r>
              <a:rPr lang="en-US" dirty="0" smtClean="0"/>
              <a:t> part exam</a:t>
            </a:r>
          </a:p>
          <a:p>
            <a:r>
              <a:rPr lang="en-US" b="1" dirty="0" smtClean="0"/>
              <a:t>#1: Survey of Natural Sciences (90 minutes)</a:t>
            </a:r>
          </a:p>
          <a:p>
            <a:pPr lvl="1"/>
            <a:r>
              <a:rPr lang="en-US" dirty="0" smtClean="0"/>
              <a:t>Biology (40 questions)</a:t>
            </a:r>
          </a:p>
          <a:p>
            <a:pPr lvl="1"/>
            <a:r>
              <a:rPr lang="en-US" dirty="0" smtClean="0"/>
              <a:t>Organic Chemistry (30 questions)</a:t>
            </a:r>
          </a:p>
          <a:p>
            <a:pPr lvl="1"/>
            <a:r>
              <a:rPr lang="en-US" dirty="0" smtClean="0"/>
              <a:t>General Chemistry (30 questions)</a:t>
            </a:r>
          </a:p>
          <a:p>
            <a:r>
              <a:rPr lang="en-US" b="1" dirty="0" smtClean="0"/>
              <a:t>#2: Perceptual Ability</a:t>
            </a:r>
          </a:p>
          <a:p>
            <a:pPr lvl="1"/>
            <a:r>
              <a:rPr lang="en-US" dirty="0" smtClean="0"/>
              <a:t>90 questions</a:t>
            </a:r>
            <a:endParaRPr lang="en-US" dirty="0"/>
          </a:p>
          <a:p>
            <a:r>
              <a:rPr lang="en-US" b="1" dirty="0" smtClean="0"/>
              <a:t>#3: Reading Comprehension</a:t>
            </a:r>
            <a:endParaRPr lang="en-US" b="1" dirty="0"/>
          </a:p>
          <a:p>
            <a:pPr lvl="1"/>
            <a:r>
              <a:rPr lang="en-US" dirty="0" smtClean="0"/>
              <a:t>50 minutes, 3 passages</a:t>
            </a:r>
          </a:p>
          <a:p>
            <a:r>
              <a:rPr lang="en-US" b="1" dirty="0" smtClean="0"/>
              <a:t>#4: Quantitative Reasoning</a:t>
            </a:r>
            <a:endParaRPr lang="en-US" b="1" dirty="0"/>
          </a:p>
          <a:p>
            <a:pPr lvl="1"/>
            <a:r>
              <a:rPr lang="en-US" dirty="0" smtClean="0"/>
              <a:t>Mathematics and problem solving (40 questions)</a:t>
            </a:r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7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Statistics for IUSD 2013 DDS class </a:t>
            </a:r>
          </a:p>
          <a:p>
            <a:pPr lvl="1"/>
            <a:r>
              <a:rPr lang="en-US" b="1" dirty="0" smtClean="0"/>
              <a:t>Academic Average: 19</a:t>
            </a:r>
          </a:p>
          <a:p>
            <a:pPr lvl="1"/>
            <a:r>
              <a:rPr lang="en-US" b="1" dirty="0" smtClean="0"/>
              <a:t>Perceptual Average: 19</a:t>
            </a:r>
          </a:p>
          <a:p>
            <a:pPr lvl="1"/>
            <a:r>
              <a:rPr lang="en-US" b="1" dirty="0" smtClean="0"/>
              <a:t>Total Science Average: 18</a:t>
            </a:r>
          </a:p>
          <a:p>
            <a:r>
              <a:rPr lang="en-US" dirty="0" smtClean="0"/>
              <a:t>Again… this is not the end of the world.</a:t>
            </a:r>
            <a:endParaRPr lang="en-US" dirty="0"/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928962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to your professors!</a:t>
            </a:r>
          </a:p>
          <a:p>
            <a:pPr lvl="1"/>
            <a:r>
              <a:rPr lang="en-US" dirty="0" smtClean="0"/>
              <a:t>Office hours is the best way to get to know them</a:t>
            </a:r>
          </a:p>
          <a:p>
            <a:pPr lvl="1"/>
            <a:r>
              <a:rPr lang="en-US" dirty="0" smtClean="0"/>
              <a:t>Research assistants</a:t>
            </a:r>
          </a:p>
          <a:p>
            <a:r>
              <a:rPr lang="en-US" dirty="0" smtClean="0"/>
              <a:t>Requirement for IUSD</a:t>
            </a:r>
            <a:endParaRPr lang="en-US" dirty="0"/>
          </a:p>
          <a:p>
            <a:pPr lvl="1"/>
            <a:r>
              <a:rPr lang="en-US" dirty="0" smtClean="0"/>
              <a:t>Three letters of recommendation</a:t>
            </a:r>
          </a:p>
          <a:p>
            <a:pPr lvl="2"/>
            <a:r>
              <a:rPr lang="en-US" b="1" dirty="0" smtClean="0"/>
              <a:t>(2) science: </a:t>
            </a:r>
            <a:r>
              <a:rPr lang="en-US" dirty="0" smtClean="0"/>
              <a:t>science</a:t>
            </a:r>
            <a:r>
              <a:rPr lang="en-US" b="1" dirty="0" smtClean="0"/>
              <a:t> </a:t>
            </a:r>
            <a:r>
              <a:rPr lang="en-US" dirty="0" smtClean="0"/>
              <a:t>professors</a:t>
            </a:r>
          </a:p>
          <a:p>
            <a:pPr lvl="2"/>
            <a:r>
              <a:rPr lang="en-US" b="1" dirty="0" smtClean="0"/>
              <a:t>(1) non-science</a:t>
            </a:r>
            <a:r>
              <a:rPr lang="en-US" dirty="0" smtClean="0"/>
              <a:t>: health </a:t>
            </a:r>
            <a:r>
              <a:rPr lang="en-US" smtClean="0"/>
              <a:t>care professional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77294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99</TotalTime>
  <Words>1098</Words>
  <Application>Microsoft Office PowerPoint</Application>
  <PresentationFormat>On-screen Show (4:3)</PresentationFormat>
  <Paragraphs>207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Century Gothic</vt:lpstr>
      <vt:lpstr>Wingdings 2</vt:lpstr>
      <vt:lpstr>Plaza</vt:lpstr>
      <vt:lpstr>Dental School Admissions Process</vt:lpstr>
      <vt:lpstr>Preliminary Statistics</vt:lpstr>
      <vt:lpstr>What do dental schools look for in an applicant?</vt:lpstr>
      <vt:lpstr>What do dental schools look for in an applicant?</vt:lpstr>
      <vt:lpstr>Where to begin…</vt:lpstr>
      <vt:lpstr>Grade Point Average</vt:lpstr>
      <vt:lpstr>Dental Admission Test (DAT)</vt:lpstr>
      <vt:lpstr>DAT Statistics</vt:lpstr>
      <vt:lpstr>Letters of Recommendation</vt:lpstr>
      <vt:lpstr>What do dental schools look for in an applicant?</vt:lpstr>
      <vt:lpstr>Community Involvement</vt:lpstr>
      <vt:lpstr>What do dental schools look for in an applicant?</vt:lpstr>
      <vt:lpstr>Leadership</vt:lpstr>
      <vt:lpstr>Leadership…not just a requirement</vt:lpstr>
      <vt:lpstr>What do dental schools look for in an applicant?</vt:lpstr>
      <vt:lpstr>Manual Dexterity</vt:lpstr>
      <vt:lpstr>What do dental schools look for in an applicant?</vt:lpstr>
      <vt:lpstr>How to make yourself stand out…</vt:lpstr>
      <vt:lpstr>How to apply</vt:lpstr>
      <vt:lpstr>Time Frame of Application Process</vt:lpstr>
      <vt:lpstr>Now you are ready for… THE INTERVIEW</vt:lpstr>
      <vt:lpstr>Now you are ready for… THE INTERVIEW</vt:lpstr>
      <vt:lpstr>Important Contacts</vt:lpstr>
      <vt:lpstr>Questions?</vt:lpstr>
    </vt:vector>
  </TitlesOfParts>
  <Company>Indiana University School of Dentistry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School Admissions Process</dc:title>
  <dc:creator>Julie Bertolet</dc:creator>
  <cp:lastModifiedBy>Dhami, Amarjeet</cp:lastModifiedBy>
  <cp:revision>14</cp:revision>
  <dcterms:created xsi:type="dcterms:W3CDTF">2014-10-04T12:36:19Z</dcterms:created>
  <dcterms:modified xsi:type="dcterms:W3CDTF">2014-10-10T18:05:55Z</dcterms:modified>
</cp:coreProperties>
</file>